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7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</p:grpSp>
      <p:sp>
        <p:nvSpPr>
          <p:cNvPr id="1640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de-AT"/>
              <a:t>Titelmasterformat durch Klicken bearbeiten</a:t>
            </a:r>
          </a:p>
        </p:txBody>
      </p:sp>
      <p:sp>
        <p:nvSpPr>
          <p:cNvPr id="1640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de-AT"/>
              <a:t>Formatvorlage des Untertitelmasters durch Klicken bearbeiten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298ED-0AC8-4412-BD99-55F322AE3451}" type="datetimeFigureOut">
              <a:rPr lang="en-US"/>
              <a:pPr>
                <a:defRPr/>
              </a:pPr>
              <a:t>1/12/2010</a:t>
            </a:fld>
            <a:endParaRPr lang="de-AT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5F9BE-73BE-410B-BE41-E3A7366724FD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61F94-EA80-4CFF-A275-D23F85705120}" type="datetimeFigureOut">
              <a:rPr lang="en-US"/>
              <a:pPr>
                <a:defRPr/>
              </a:pPr>
              <a:t>1/12/2010</a:t>
            </a:fld>
            <a:endParaRPr lang="de-AT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671F0-F159-463A-916A-B37FA0019B35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9D5C7-14C7-4646-94A0-AA69B1CA6C9C}" type="datetimeFigureOut">
              <a:rPr lang="en-US"/>
              <a:pPr>
                <a:defRPr/>
              </a:pPr>
              <a:t>1/12/2010</a:t>
            </a:fld>
            <a:endParaRPr lang="de-AT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E6CB-336A-41A0-9F98-07EF550315EC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5D757-4A82-4518-BD0A-3500890F4476}" type="datetimeFigureOut">
              <a:rPr lang="en-US"/>
              <a:pPr>
                <a:defRPr/>
              </a:pPr>
              <a:t>1/12/2010</a:t>
            </a:fld>
            <a:endParaRPr lang="de-AT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BD415-6CDC-4284-95C4-5B51166503D0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3E616-15E6-4223-ADF5-2904AB94ABAB}" type="datetimeFigureOut">
              <a:rPr lang="en-US"/>
              <a:pPr>
                <a:defRPr/>
              </a:pPr>
              <a:t>1/12/2010</a:t>
            </a:fld>
            <a:endParaRPr lang="de-AT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55FFB-A860-4832-987E-B8415D292052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B4C6C-823E-45A6-B336-16D06E8DFAB2}" type="datetimeFigureOut">
              <a:rPr lang="en-US"/>
              <a:pPr>
                <a:defRPr/>
              </a:pPr>
              <a:t>1/12/2010</a:t>
            </a:fld>
            <a:endParaRPr lang="de-AT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56AC2-65E3-4C14-81C6-A2ACE0CDC3A6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48810-0247-42C2-B652-47D696614096}" type="datetimeFigureOut">
              <a:rPr lang="en-US"/>
              <a:pPr>
                <a:defRPr/>
              </a:pPr>
              <a:t>1/12/2010</a:t>
            </a:fld>
            <a:endParaRPr lang="de-AT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C3A2B-2343-458F-984A-8648A7298739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03AC2-87AB-4806-B551-26DFFAE740EF}" type="datetimeFigureOut">
              <a:rPr lang="en-US"/>
              <a:pPr>
                <a:defRPr/>
              </a:pPr>
              <a:t>1/12/2010</a:t>
            </a:fld>
            <a:endParaRPr lang="de-AT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1477E-F6BC-4E1C-B4FA-FF43715518BE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D809F-0A32-4C8F-A7E4-6E46AF5ACE93}" type="datetimeFigureOut">
              <a:rPr lang="en-US"/>
              <a:pPr>
                <a:defRPr/>
              </a:pPr>
              <a:t>1/12/2010</a:t>
            </a:fld>
            <a:endParaRPr lang="de-AT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A7C09-B176-4BF4-9D71-C6C6C5321A81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B1710-01F5-4092-8FE3-EF2C65CBE021}" type="datetimeFigureOut">
              <a:rPr lang="en-US"/>
              <a:pPr>
                <a:defRPr/>
              </a:pPr>
              <a:t>1/12/2010</a:t>
            </a:fld>
            <a:endParaRPr lang="de-AT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503E6-F5BF-4C46-B336-8647D99A792D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5932E-29C1-4B6A-A4CF-15224B4715B1}" type="datetimeFigureOut">
              <a:rPr lang="en-US"/>
              <a:pPr>
                <a:defRPr/>
              </a:pPr>
              <a:t>1/12/2010</a:t>
            </a:fld>
            <a:endParaRPr lang="de-AT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125FA-F28C-4674-84DE-1EB171D94124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34F8E-5795-4DA3-96A0-EFCBB5061BBE}" type="datetimeFigureOut">
              <a:rPr lang="en-US"/>
              <a:pPr>
                <a:defRPr/>
              </a:pPr>
              <a:t>1/12/2010</a:t>
            </a:fld>
            <a:endParaRPr lang="de-AT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AD730-1306-4014-8AF9-5B775EF9F033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F7C3E-D84F-4A19-939B-576A0A174A22}" type="datetimeFigureOut">
              <a:rPr lang="en-US"/>
              <a:pPr>
                <a:defRPr/>
              </a:pPr>
              <a:t>1/12/2010</a:t>
            </a:fld>
            <a:endParaRPr lang="de-AT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14D7C-ECAA-488E-9CB6-554ACCFC27EA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536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536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536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536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536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536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537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537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537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537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537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</p:grpSp>
      <p:sp>
        <p:nvSpPr>
          <p:cNvPr id="1537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Titelmasterformat durch Klicken bearbeiten</a:t>
            </a:r>
          </a:p>
        </p:txBody>
      </p:sp>
      <p:sp>
        <p:nvSpPr>
          <p:cNvPr id="1537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Textmasterformate durch Klicken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</a:p>
        </p:txBody>
      </p:sp>
      <p:sp>
        <p:nvSpPr>
          <p:cNvPr id="1537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DE3192E-BAB5-40AD-A55A-B204D5310172}" type="datetimeFigureOut">
              <a:rPr lang="en-US"/>
              <a:pPr>
                <a:defRPr/>
              </a:pPr>
              <a:t>1/12/2010</a:t>
            </a:fld>
            <a:endParaRPr lang="de-AT"/>
          </a:p>
        </p:txBody>
      </p:sp>
      <p:sp>
        <p:nvSpPr>
          <p:cNvPr id="1537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537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864BCFB-08B6-461B-A3F3-843CBA3989F5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71775" y="1125538"/>
            <a:ext cx="7826375" cy="1431925"/>
          </a:xfrm>
        </p:spPr>
        <p:txBody>
          <a:bodyPr/>
          <a:lstStyle/>
          <a:p>
            <a:pPr eaLnBrk="1" hangingPunct="1">
              <a:defRPr/>
            </a:pPr>
            <a:r>
              <a:rPr lang="de-AT" sz="2800" smtClean="0"/>
              <a:t>Sparkling Science Kongress 2009</a:t>
            </a:r>
            <a:br>
              <a:rPr lang="de-AT" sz="2800" smtClean="0"/>
            </a:br>
            <a:r>
              <a:rPr lang="de-AT" sz="3200" smtClean="0"/>
              <a:t/>
            </a:r>
            <a:br>
              <a:rPr lang="de-AT" sz="3200" smtClean="0"/>
            </a:br>
            <a:r>
              <a:rPr lang="de-AT" sz="2400" smtClean="0"/>
              <a:t>Technische Universität Wien </a:t>
            </a:r>
            <a:br>
              <a:rPr lang="de-AT" sz="2400" smtClean="0"/>
            </a:br>
            <a:r>
              <a:rPr lang="de-AT" sz="2400" smtClean="0"/>
              <a:t>27. November 2009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843213" y="3213100"/>
            <a:ext cx="5761037" cy="34559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de-AT" sz="2000"/>
              <a:t>Workshop „Medizin, Gesundheit und Lebensstil“</a:t>
            </a:r>
          </a:p>
          <a:p>
            <a:pPr eaLnBrk="1" hangingPunct="1">
              <a:lnSpc>
                <a:spcPct val="80000"/>
              </a:lnSpc>
              <a:defRPr/>
            </a:pPr>
            <a:endParaRPr lang="de-AT" sz="2000"/>
          </a:p>
          <a:p>
            <a:pPr eaLnBrk="1" hangingPunct="1">
              <a:lnSpc>
                <a:spcPct val="80000"/>
              </a:lnSpc>
              <a:defRPr/>
            </a:pPr>
            <a:r>
              <a:rPr lang="de-AT" sz="2000"/>
              <a:t>Projekt „FEM_TRACE“</a:t>
            </a:r>
          </a:p>
          <a:p>
            <a:pPr eaLnBrk="1" hangingPunct="1">
              <a:lnSpc>
                <a:spcPct val="80000"/>
              </a:lnSpc>
              <a:defRPr/>
            </a:pPr>
            <a:endParaRPr lang="de-AT" sz="2000"/>
          </a:p>
          <a:p>
            <a:pPr eaLnBrk="1" hangingPunct="1">
              <a:lnSpc>
                <a:spcPct val="80000"/>
              </a:lnSpc>
              <a:defRPr/>
            </a:pPr>
            <a:r>
              <a:rPr lang="de-AT" sz="2000"/>
              <a:t>Institut für Atemgasanalytik der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AT" sz="2000"/>
              <a:t>Österreichischen Akademie der Wissenschaften</a:t>
            </a:r>
          </a:p>
          <a:p>
            <a:pPr eaLnBrk="1" hangingPunct="1">
              <a:lnSpc>
                <a:spcPct val="80000"/>
              </a:lnSpc>
              <a:defRPr/>
            </a:pPr>
            <a:endParaRPr lang="de-AT" sz="2000"/>
          </a:p>
          <a:p>
            <a:pPr eaLnBrk="1" hangingPunct="1">
              <a:lnSpc>
                <a:spcPct val="80000"/>
              </a:lnSpc>
              <a:defRPr/>
            </a:pPr>
            <a:r>
              <a:rPr lang="de-AT" sz="2000"/>
              <a:t>Marco Freek</a:t>
            </a:r>
          </a:p>
          <a:p>
            <a:pPr eaLnBrk="1" hangingPunct="1">
              <a:lnSpc>
                <a:spcPct val="80000"/>
              </a:lnSpc>
              <a:defRPr/>
            </a:pPr>
            <a:endParaRPr lang="de-AT" sz="2000"/>
          </a:p>
        </p:txBody>
      </p:sp>
      <p:pic>
        <p:nvPicPr>
          <p:cNvPr id="15363" name="Picture 2" descr="http://www.sparklingscience.at/_img/logos/sparklinglogo_mit_bmwf_300rg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57463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/>
              <a:t>FEM_TRACE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494506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de-AT" sz="2000"/>
              <a:t>FEM_TRACE_Entwicklung spurengasanalytischer Screeningtests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2000"/>
          </a:p>
          <a:p>
            <a:pPr eaLnBrk="1" hangingPunct="1">
              <a:lnSpc>
                <a:spcPct val="90000"/>
              </a:lnSpc>
              <a:defRPr/>
            </a:pPr>
            <a:r>
              <a:rPr lang="de-AT" sz="2000"/>
              <a:t>Förderschiene „Forschungsprojekte“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AT" sz="2000"/>
              <a:t>Spurengasanalytik, Gaschromatographie, Protonen-Transfer-Reaktions-Massenspektrometrie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2000"/>
          </a:p>
          <a:p>
            <a:pPr eaLnBrk="1" hangingPunct="1">
              <a:lnSpc>
                <a:spcPct val="90000"/>
              </a:lnSpc>
              <a:defRPr/>
            </a:pPr>
            <a:r>
              <a:rPr lang="de-AT" sz="2000"/>
              <a:t>Oktober 2009 bis September 2011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2000"/>
          </a:p>
        </p:txBody>
      </p:sp>
      <p:pic>
        <p:nvPicPr>
          <p:cNvPr id="16387" name="Picture 8" descr="http://epa.gov/ncer/progress/images/R831077_F_003.gif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867400" y="0"/>
            <a:ext cx="3276600" cy="183673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5376863" cy="1431925"/>
          </a:xfrm>
        </p:spPr>
        <p:txBody>
          <a:bodyPr/>
          <a:lstStyle/>
          <a:p>
            <a:pPr eaLnBrk="1" hangingPunct="1">
              <a:defRPr/>
            </a:pPr>
            <a:r>
              <a:rPr lang="de-AT"/>
              <a:t>Institutionelle Einbettung	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624205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de-AT" sz="2000"/>
              <a:t>Institut für Atemgasanalytik der Österreichischen Akademie der Wissenschaften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AT" sz="1800"/>
              <a:t>Dornbirn (Vorarlberg)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AT" sz="2000"/>
              <a:t>Medizinische Universität Innsbruck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2000"/>
          </a:p>
          <a:p>
            <a:pPr eaLnBrk="1" hangingPunct="1">
              <a:lnSpc>
                <a:spcPct val="90000"/>
              </a:lnSpc>
              <a:defRPr/>
            </a:pPr>
            <a:r>
              <a:rPr lang="de-AT" sz="2000"/>
              <a:t>AHS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AT" sz="1800"/>
              <a:t>Bundesgymnasium Dornbirn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AT" sz="1800"/>
              <a:t>Bundesrealgymnasium Adolf-Pichler-Platz Innsbruck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AT" sz="2000"/>
              <a:t>Gymnázium Jura Hronca a Základná skola Koslcká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AT" sz="1800"/>
              <a:t>Bratislava (Slowakei)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AT" sz="2000"/>
              <a:t>Lyzeum Torun (Polen)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2000"/>
          </a:p>
        </p:txBody>
      </p:sp>
      <p:pic>
        <p:nvPicPr>
          <p:cNvPr id="17411" name="Picture 2" descr="http://www.sparklingscience.at/_img/logos/sparklinglogo_mit_bmwf_300rgb.JPG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308850" y="0"/>
            <a:ext cx="1835150" cy="183515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/>
              <a:t>Eckpfeiler des Projektantrags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79838" y="1981200"/>
            <a:ext cx="4824412" cy="4114800"/>
          </a:xfrm>
        </p:spPr>
        <p:txBody>
          <a:bodyPr/>
          <a:lstStyle/>
          <a:p>
            <a:pPr eaLnBrk="1" hangingPunct="1">
              <a:defRPr/>
            </a:pPr>
            <a:r>
              <a:rPr lang="de-AT" sz="2400"/>
              <a:t>Etablierung des ÖAW-Instituts für Atemgasanalytik</a:t>
            </a:r>
          </a:p>
          <a:p>
            <a:pPr eaLnBrk="1" hangingPunct="1">
              <a:defRPr/>
            </a:pPr>
            <a:r>
              <a:rPr lang="de-AT" sz="2400"/>
              <a:t>Zusammenarbeit auf wissenschaftlicher Ebene mit der Kopernikus-Universität Torun (Polen) sowie der Slowakischen Akademie der Wissenschaften</a:t>
            </a:r>
          </a:p>
          <a:p>
            <a:pPr eaLnBrk="1" hangingPunct="1">
              <a:defRPr/>
            </a:pPr>
            <a:r>
              <a:rPr lang="de-AT" sz="2400"/>
              <a:t>Schaffung eines Science Center im Bundesland Vorarlberg</a:t>
            </a:r>
          </a:p>
        </p:txBody>
      </p:sp>
      <p:graphicFrame>
        <p:nvGraphicFramePr>
          <p:cNvPr id="24580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0" y="4392613"/>
          <a:ext cx="3695700" cy="2465387"/>
        </p:xfrm>
        <a:graphic>
          <a:graphicData uri="http://schemas.openxmlformats.org/presentationml/2006/ole">
            <p:oleObj spid="_x0000_s24580" name="Photo Editor-Foto" r:id="rId3" imgW="12180952" imgH="8123810" progId="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/>
              <a:t>Fokus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27538" y="2708275"/>
            <a:ext cx="4248150" cy="30257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de-AT" sz="2800"/>
              <a:t>FEM_TRACE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de-AT" sz="2800"/>
              <a:t>	fördert naturwissenschaftlich talentierte Schülerinnen</a:t>
            </a: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4356100" y="0"/>
          <a:ext cx="4787900" cy="1801813"/>
        </p:xfrm>
        <a:graphic>
          <a:graphicData uri="http://schemas.openxmlformats.org/presentationml/2006/ole">
            <p:oleObj spid="_x0000_s25604" name="Photo Editor-Foto" r:id="rId3" imgW="11971429" imgH="4505954" progId="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/>
              <a:t>wissenschaftliche Ziele von FEM_TRACE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de-AT" sz="2000"/>
              <a:t>Entwicklung von massenspektrometrischen Screeningtests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AT" sz="2000"/>
              <a:t>Validierung des [2-</a:t>
            </a:r>
            <a:r>
              <a:rPr lang="de-AT" sz="2000" baseline="30000"/>
              <a:t>13</a:t>
            </a:r>
            <a:r>
              <a:rPr lang="de-AT" sz="2000"/>
              <a:t>C]-Uracil-Atemtests zur Feststellung von genetisch bedingter Unverträglichkeit des Chemotherapeutikums 5-Fluorouracil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AT" sz="2000"/>
              <a:t>Validierung der Sensorik in der Spurengasanalytik, insbesondere in puncto Anwender-Compliance</a:t>
            </a:r>
          </a:p>
        </p:txBody>
      </p:sp>
      <p:pic>
        <p:nvPicPr>
          <p:cNvPr id="26627" name="Picture 10" descr="http://www.ncas.ac.uk/composition/images/stories/research/amma_combined.gif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16513" y="1981200"/>
            <a:ext cx="3292475" cy="41148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/>
              <a:t>Vermittlungsziele </a:t>
            </a:r>
            <a:br>
              <a:rPr lang="de-AT"/>
            </a:br>
            <a:r>
              <a:rPr lang="de-AT"/>
              <a:t>von FEM_TRACE	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4657725" cy="4543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de-AT" sz="2400"/>
              <a:t>Wir verfügen über reichhaltige Erfahrung im Umgang mit jugendlichen ‚wissenschaftlichen‘ MitarbeiterInnen.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de-AT" sz="2000" u="sng"/>
              <a:t>Schülerinnen fungieren NICHT als Probanden.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de-AT" sz="2000" u="sng"/>
          </a:p>
          <a:p>
            <a:pPr eaLnBrk="1" hangingPunct="1">
              <a:lnSpc>
                <a:spcPct val="80000"/>
              </a:lnSpc>
              <a:defRPr/>
            </a:pPr>
            <a:r>
              <a:rPr lang="de-AT" sz="2400"/>
              <a:t>Die teilnehmenden Schülerinnen können an allen Tasks partizipieren: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de-AT" sz="2000"/>
              <a:t>vom Studiendesign, über Probennahmen, Auswertungen im Labor, bis zur Interpretation der Daten und Publikation.</a:t>
            </a:r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5867400" y="2060575"/>
          <a:ext cx="3048000" cy="2024063"/>
        </p:xfrm>
        <a:graphic>
          <a:graphicData uri="http://schemas.openxmlformats.org/presentationml/2006/ole">
            <p:oleObj spid="_x0000_s30724" name="Photo Editor-Foto" r:id="rId3" imgW="13495238" imgH="8961905" progId="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 sz="4000"/>
              <a:t>FEM_TRACE_Charakteristika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de-AT" sz="2000"/>
              <a:t>Schülerinnenförderung in einem ‚universitätslosen‘ Bundesland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AT" sz="2000"/>
              <a:t>Verwendung anspruchsvoller Laborgeräte bei verständlicher Theorie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AT" sz="2000"/>
              <a:t>Partizipation an allen Tasks, was in vielen Bereichen naturwissenschaftlicher Forschung nicht möglich wäre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AT" sz="2000"/>
              <a:t>internationale Workshops in Bratislava und Innsbruck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AT" sz="2000"/>
              <a:t>hohe Interdisziplinarität</a:t>
            </a:r>
          </a:p>
          <a:p>
            <a:pPr eaLnBrk="1" hangingPunct="1">
              <a:lnSpc>
                <a:spcPct val="80000"/>
              </a:lnSpc>
              <a:defRPr/>
            </a:pPr>
            <a:endParaRPr lang="de-AT" sz="2000"/>
          </a:p>
        </p:txBody>
      </p:sp>
      <p:pic>
        <p:nvPicPr>
          <p:cNvPr id="31747" name="Picture 4" descr="http://www.uibk.ac.at/ionen-angewandte-physik/umwelt/research/pics/animation.gif"/>
          <p:cNvPicPr>
            <a:picLocks noChangeAspect="1" noChangeArrowheads="1" noCrop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18113" y="1981200"/>
            <a:ext cx="2809875" cy="1801813"/>
          </a:xfrm>
        </p:spPr>
      </p:pic>
      <p:pic>
        <p:nvPicPr>
          <p:cNvPr id="31748" name="Picture 6" descr="http://www.chem.utoronto.ca/staff/ABBATT/Egbert2007/IMG_0009.jpg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219700" y="3690938"/>
            <a:ext cx="2781300" cy="316706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Picture 12" descr="http://www.slashfood.com/media/2006/01/ptrms.jpg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39975" y="188913"/>
            <a:ext cx="4395788" cy="1549400"/>
          </a:xfrm>
        </p:spPr>
      </p:pic>
      <p:graphicFrame>
        <p:nvGraphicFramePr>
          <p:cNvPr id="35847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2339975" y="2060575"/>
          <a:ext cx="4392613" cy="2917825"/>
        </p:xfrm>
        <a:graphic>
          <a:graphicData uri="http://schemas.openxmlformats.org/presentationml/2006/ole">
            <p:oleObj spid="_x0000_s35847" name="Photo Editor-Foto" r:id="rId4" imgW="13495238" imgH="8961905" progId="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Flimmern">
  <a:themeElements>
    <a:clrScheme name="Flimmern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Flimmer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limmern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immern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immern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immern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immern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immern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immern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immern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immern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0</TotalTime>
  <Words>215</Words>
  <Application>Microsoft Office PowerPoint</Application>
  <PresentationFormat>Bildschirmpräsentation (4:3)</PresentationFormat>
  <Paragraphs>50</Paragraphs>
  <Slides>9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Entwurfsvorlage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6" baseType="lpstr">
      <vt:lpstr>Tahoma</vt:lpstr>
      <vt:lpstr>Arial</vt:lpstr>
      <vt:lpstr>Wingdings</vt:lpstr>
      <vt:lpstr>Calibri</vt:lpstr>
      <vt:lpstr>Flimmern</vt:lpstr>
      <vt:lpstr>Flimmern</vt:lpstr>
      <vt:lpstr>Photo Editor-Foto</vt:lpstr>
      <vt:lpstr>Sparkling Science Kongress 2009  Technische Universität Wien  27. November 2009</vt:lpstr>
      <vt:lpstr>FEM_TRACE</vt:lpstr>
      <vt:lpstr>Institutionelle Einbettung </vt:lpstr>
      <vt:lpstr>Eckpfeiler des Projektantrags</vt:lpstr>
      <vt:lpstr>Fokus</vt:lpstr>
      <vt:lpstr>wissenschaftliche Ziele von FEM_TRACE</vt:lpstr>
      <vt:lpstr>Vermittlungsziele  von FEM_TRACE </vt:lpstr>
      <vt:lpstr>FEM_TRACE_Charakteristika</vt:lpstr>
      <vt:lpstr>Folie 9</vt:lpstr>
    </vt:vector>
  </TitlesOfParts>
  <Company>Medizinische Universitaet Innsbruck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I-Med</dc:creator>
  <cp:lastModifiedBy>OEAD</cp:lastModifiedBy>
  <cp:revision>16</cp:revision>
  <dcterms:created xsi:type="dcterms:W3CDTF">2009-11-26T13:36:41Z</dcterms:created>
  <dcterms:modified xsi:type="dcterms:W3CDTF">2010-01-12T07:14:49Z</dcterms:modified>
</cp:coreProperties>
</file>